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63" r:id="rId5"/>
    <p:sldId id="259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FFA5-FC3E-4AFD-A11E-6450C4DC3DA8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5139B96-F723-43FC-82B9-7F1258F1A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FFA5-FC3E-4AFD-A11E-6450C4DC3DA8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B96-F723-43FC-82B9-7F1258F1A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FFA5-FC3E-4AFD-A11E-6450C4DC3DA8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B96-F723-43FC-82B9-7F1258F1A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89232-884A-4DEC-9191-E30CCCBD8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FFA5-FC3E-4AFD-A11E-6450C4DC3DA8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5139B96-F723-43FC-82B9-7F1258F1A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FFA5-FC3E-4AFD-A11E-6450C4DC3DA8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B96-F723-43FC-82B9-7F1258F1AB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FFA5-FC3E-4AFD-A11E-6450C4DC3DA8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B96-F723-43FC-82B9-7F1258F1A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FFA5-FC3E-4AFD-A11E-6450C4DC3DA8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5139B96-F723-43FC-82B9-7F1258F1AB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FFA5-FC3E-4AFD-A11E-6450C4DC3DA8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B96-F723-43FC-82B9-7F1258F1A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FFA5-FC3E-4AFD-A11E-6450C4DC3DA8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B96-F723-43FC-82B9-7F1258F1A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FFA5-FC3E-4AFD-A11E-6450C4DC3DA8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B96-F723-43FC-82B9-7F1258F1A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FFA5-FC3E-4AFD-A11E-6450C4DC3DA8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B96-F723-43FC-82B9-7F1258F1AB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E66FFA5-FC3E-4AFD-A11E-6450C4DC3DA8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5139B96-F723-43FC-82B9-7F1258F1AB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Xingwei_Wang@uml.edu" TargetMode="External"/><Relationship Id="rId2" Type="http://schemas.openxmlformats.org/officeDocument/2006/relationships/hyperlink" Target="http://faculty.uml.edu/xwan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faculty.uml.edu/xwang/16.312/syllabus.htm" TargetMode="External"/><Relationship Id="rId2" Type="http://schemas.openxmlformats.org/officeDocument/2006/relationships/hyperlink" Target="http://faculty.uml.edu/xwang/16.311/syllabus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Electronics I/II 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Xingwei</a:t>
            </a:r>
            <a:r>
              <a:rPr lang="en-US" dirty="0" smtClean="0"/>
              <a:t> Wang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Who I am?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371600"/>
            <a:ext cx="8077200" cy="4800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Education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MS,  Ph.D., Electrical Engineering Virginia Tech 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Certificate, Future Professoriate   Virginia Tech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hlinkClick r:id="rId2"/>
              </a:rPr>
              <a:t>http://faculty.uml.edu/xwang/</a:t>
            </a: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Contact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Office Hours: Tuesdays 1 pm – 3 pm;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	or, make an appointment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Phone: 978-934-1981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Office:  BL 421A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Email:   </a:t>
            </a:r>
            <a:r>
              <a:rPr lang="en-US" dirty="0" smtClean="0">
                <a:hlinkClick r:id="rId3"/>
              </a:rPr>
              <a:t>Xingwei_Wang@uml.edu</a:t>
            </a:r>
            <a:endParaRPr lang="en-US" dirty="0" smtClean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97F8C5-43EA-4DB6-85D9-0719A546875C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Syllabus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hlinkClick r:id="rId2"/>
              </a:rPr>
              <a:t>http://faculty.uml.edu/xwang/16.311/syllabus.htm</a:t>
            </a: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faculty.uml.edu/xwang/16.312/syllabus.htm</a:t>
            </a:r>
            <a:endParaRPr lang="en-US" dirty="0"/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Quiz after each lecture session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7 Experiments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Final Report</a:t>
            </a: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DF27E7-6809-446A-A542-AE17964E5E43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Grading Policy</a:t>
            </a:r>
          </a:p>
        </p:txBody>
      </p:sp>
      <p:graphicFrame>
        <p:nvGraphicFramePr>
          <p:cNvPr id="8272" name="Group 80"/>
          <p:cNvGraphicFramePr>
            <a:graphicFrameLocks noGrp="1"/>
          </p:cNvGraphicFramePr>
          <p:nvPr>
            <p:ph type="tbl" idx="1"/>
          </p:nvPr>
        </p:nvGraphicFramePr>
        <p:xfrm>
          <a:off x="609600" y="2028643"/>
          <a:ext cx="8077200" cy="2467157"/>
        </p:xfrm>
        <a:graphic>
          <a:graphicData uri="http://schemas.openxmlformats.org/drawingml/2006/table">
            <a:tbl>
              <a:tblPr/>
              <a:tblGrid>
                <a:gridCol w="6705600"/>
                <a:gridCol w="1371600"/>
              </a:tblGrid>
              <a:tr h="8920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Quiz after each lecture session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10%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3520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Experiment ( 7 x 10 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points)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70%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3520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Final Report  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20%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997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2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6A71F-B059-4AAE-BDC5-F64E6021F44D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Experiment Grading Policy (if </a:t>
            </a:r>
            <a:r>
              <a:rPr lang="en-US" smtClean="0"/>
              <a:t>not specified)</a:t>
            </a:r>
            <a:endParaRPr lang="en-US" dirty="0" smtClean="0"/>
          </a:p>
        </p:txBody>
      </p:sp>
      <p:sp>
        <p:nvSpPr>
          <p:cNvPr id="2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6A71F-B059-4AAE-BDC5-F64E6021F44D}" type="slidenum">
              <a:rPr lang="en-US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5" name="Group 80"/>
          <p:cNvGraphicFramePr>
            <a:graphicFrameLocks/>
          </p:cNvGraphicFramePr>
          <p:nvPr/>
        </p:nvGraphicFramePr>
        <p:xfrm>
          <a:off x="609600" y="1295401"/>
          <a:ext cx="8001001" cy="5396754"/>
        </p:xfrm>
        <a:graphic>
          <a:graphicData uri="http://schemas.openxmlformats.org/drawingml/2006/table">
            <a:tbl>
              <a:tblPr/>
              <a:tblGrid>
                <a:gridCol w="6559378"/>
                <a:gridCol w="1441623"/>
              </a:tblGrid>
              <a:tr h="211187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Quiz before the experiment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(Cannot perform the experiment without TA’s approval. TA will check your notebook.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You should have written clearly the objectives, design (including the parameters of the components), and experiment methods in your notebook.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points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43724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Notebook record (accuracy; clarity; neat)  results &amp; discussion;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Bench tests (TA will ask questions related to the experiment and equipment usage)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 points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199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Clean up the lab space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point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8869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points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report grading</a:t>
            </a:r>
            <a:endParaRPr lang="en-US" dirty="0"/>
          </a:p>
        </p:txBody>
      </p:sp>
      <p:graphicFrame>
        <p:nvGraphicFramePr>
          <p:cNvPr id="4" name="Table Placeholder 3"/>
          <p:cNvGraphicFramePr>
            <a:graphicFrameLocks noGrp="1"/>
          </p:cNvGraphicFramePr>
          <p:nvPr>
            <p:ph type="tbl" idx="1"/>
          </p:nvPr>
        </p:nvGraphicFramePr>
        <p:xfrm>
          <a:off x="457200" y="1360269"/>
          <a:ext cx="8458202" cy="5269131"/>
        </p:xfrm>
        <a:graphic>
          <a:graphicData uri="http://schemas.openxmlformats.org/drawingml/2006/table">
            <a:tbl>
              <a:tblPr/>
              <a:tblGrid>
                <a:gridCol w="5486400"/>
                <a:gridCol w="2971802"/>
              </a:tblGrid>
              <a:tr h="15439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Background/Problem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points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5181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Approach/Method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 points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5181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Results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point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5181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Discussion/Analysis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 points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6975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points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Class Schedule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Tentative. Please check frequently for updates. </a:t>
            </a:r>
          </a:p>
          <a:p>
            <a:pPr eaLnBrk="1" hangingPunct="1">
              <a:defRPr/>
            </a:pPr>
            <a:r>
              <a:rPr lang="en-US" smtClean="0"/>
              <a:t>Lecture topics do NOT necessarily follow the order of the schedule.</a:t>
            </a:r>
          </a:p>
          <a:p>
            <a:pPr eaLnBrk="1" hangingPunct="1">
              <a:defRPr/>
            </a:pPr>
            <a:r>
              <a:rPr lang="en-US" smtClean="0"/>
              <a:t>Topic contents may need more or less time than what is allocated. </a:t>
            </a: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DF61D-ACB5-44CA-A5F2-B0EA6D1134FC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154</TotalTime>
  <Words>204</Words>
  <Application>Microsoft Office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Trek</vt:lpstr>
      <vt:lpstr>Electronics I/II Lab</vt:lpstr>
      <vt:lpstr>Who I am?</vt:lpstr>
      <vt:lpstr>Syllabus</vt:lpstr>
      <vt:lpstr>Grading Policy</vt:lpstr>
      <vt:lpstr>Experiment Grading Policy (if not specified)</vt:lpstr>
      <vt:lpstr>Final report grading</vt:lpstr>
      <vt:lpstr>Class Schedule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Introduction</dc:title>
  <dc:creator>xingwei</dc:creator>
  <cp:lastModifiedBy>xingwei</cp:lastModifiedBy>
  <cp:revision>14</cp:revision>
  <dcterms:created xsi:type="dcterms:W3CDTF">2010-08-26T18:09:58Z</dcterms:created>
  <dcterms:modified xsi:type="dcterms:W3CDTF">2010-09-02T02:07:22Z</dcterms:modified>
</cp:coreProperties>
</file>